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71" r:id="rId3"/>
    <p:sldId id="270" r:id="rId4"/>
    <p:sldId id="257" r:id="rId5"/>
    <p:sldId id="275" r:id="rId6"/>
    <p:sldId id="276" r:id="rId7"/>
    <p:sldId id="274" r:id="rId8"/>
    <p:sldId id="277" r:id="rId9"/>
    <p:sldId id="278" r:id="rId10"/>
    <p:sldId id="279" r:id="rId11"/>
    <p:sldId id="261" r:id="rId12"/>
    <p:sldId id="280" r:id="rId13"/>
    <p:sldId id="281" r:id="rId14"/>
    <p:sldId id="263" r:id="rId15"/>
    <p:sldId id="26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8" d="100"/>
          <a:sy n="78" d="100"/>
        </p:scale>
        <p:origin x="835" y="53"/>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054BF7-41C1-4820-A810-660BFE1EDBB9}" type="datetimeFigureOut">
              <a:rPr lang="en-US" smtClean="0"/>
              <a:t>2/17/2023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9028BC-E99D-4228-B9C5-F7663B478A00}" type="slidenum">
              <a:rPr lang="en-US" smtClean="0"/>
              <a:t>‹#›</a:t>
            </a:fld>
            <a:endParaRPr lang="en-US"/>
          </a:p>
        </p:txBody>
      </p:sp>
    </p:spTree>
    <p:extLst>
      <p:ext uri="{BB962C8B-B14F-4D97-AF65-F5344CB8AC3E}">
        <p14:creationId xmlns:p14="http://schemas.microsoft.com/office/powerpoint/2010/main" val="3020852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Overview of SB22-201 provisions establishing an interim Committee on Judicial Discipline to</a:t>
            </a:r>
          </a:p>
          <a:p>
            <a:r>
              <a:rPr lang="en-US" dirty="0"/>
              <a:t>review current system and propose constitutional and statutory changes.</a:t>
            </a:r>
          </a:p>
          <a:p>
            <a:r>
              <a:rPr lang="en-US" dirty="0"/>
              <a:t>(2) Interim Committee on Judicial Discipline Bills</a:t>
            </a:r>
          </a:p>
          <a:p>
            <a:r>
              <a:rPr lang="en-US" dirty="0"/>
              <a:t>a. Discussion of proposed changes to Colorado Constitution</a:t>
            </a:r>
          </a:p>
          <a:p>
            <a:r>
              <a:rPr lang="en-US" dirty="0" err="1"/>
              <a:t>i</a:t>
            </a:r>
            <a:r>
              <a:rPr lang="en-US" dirty="0"/>
              <a:t>. Confidentiality of proceedings</a:t>
            </a:r>
          </a:p>
          <a:p>
            <a:r>
              <a:rPr lang="en-US" dirty="0"/>
              <a:t>ii. Creation of independent Adjudicative Board to conduct formal proceedings</a:t>
            </a:r>
          </a:p>
          <a:p>
            <a:r>
              <a:rPr lang="en-US" dirty="0"/>
              <a:t>involving alleged misconduct by a Justice/Judge; Will also hear appeals of</a:t>
            </a:r>
          </a:p>
          <a:p>
            <a:r>
              <a:rPr lang="en-US" dirty="0"/>
              <a:t>informal disciplinary actions</a:t>
            </a:r>
          </a:p>
          <a:p>
            <a:r>
              <a:rPr lang="en-US" dirty="0"/>
              <a:t>iii. Change in Appellate review process for Cases involving Justices and</a:t>
            </a:r>
          </a:p>
          <a:p>
            <a:r>
              <a:rPr lang="en-US" dirty="0"/>
              <a:t>Judges</a:t>
            </a:r>
          </a:p>
          <a:p>
            <a:r>
              <a:rPr lang="en-US" dirty="0"/>
              <a:t>iv. Emphasis on Complainant Rights and Public access to Data – Grant of</a:t>
            </a:r>
          </a:p>
          <a:p>
            <a:r>
              <a:rPr lang="en-US" dirty="0"/>
              <a:t>Authority to State Legislature</a:t>
            </a:r>
          </a:p>
          <a:p>
            <a:r>
              <a:rPr lang="en-US" dirty="0"/>
              <a:t>v. Rule-Making for Commission and for Adjudicative Board</a:t>
            </a:r>
          </a:p>
          <a:p>
            <a:r>
              <a:rPr lang="en-US" dirty="0"/>
              <a:t>b. Discussion of proposed statutory changes on complainant rights, expanded public</a:t>
            </a:r>
          </a:p>
          <a:p>
            <a:r>
              <a:rPr lang="en-US" dirty="0"/>
              <a:t>access to information on judicial discipline system, and other implementing provisions</a:t>
            </a:r>
          </a:p>
          <a:p>
            <a:r>
              <a:rPr lang="en-US" dirty="0"/>
              <a:t>assuming passage of constitutional changes.</a:t>
            </a:r>
          </a:p>
          <a:p>
            <a:r>
              <a:rPr lang="en-US" dirty="0"/>
              <a:t>c. Interim Committee Comments on Need for Ombudsmen bill, which was not referred out</a:t>
            </a:r>
          </a:p>
          <a:p>
            <a:r>
              <a:rPr lang="en-US" dirty="0"/>
              <a:t>of committee</a:t>
            </a:r>
          </a:p>
          <a:p>
            <a:r>
              <a:rPr lang="en-US" dirty="0"/>
              <a:t>d. Legislative Process and Voter Approval</a:t>
            </a:r>
          </a:p>
        </p:txBody>
      </p:sp>
      <p:sp>
        <p:nvSpPr>
          <p:cNvPr id="4" name="Slide Number Placeholder 3"/>
          <p:cNvSpPr>
            <a:spLocks noGrp="1"/>
          </p:cNvSpPr>
          <p:nvPr>
            <p:ph type="sldNum" sz="quarter" idx="5"/>
          </p:nvPr>
        </p:nvSpPr>
        <p:spPr/>
        <p:txBody>
          <a:bodyPr/>
          <a:lstStyle/>
          <a:p>
            <a:fld id="{9A9028BC-E99D-4228-B9C5-F7663B478A00}" type="slidenum">
              <a:rPr lang="en-US" smtClean="0"/>
              <a:t>2</a:t>
            </a:fld>
            <a:endParaRPr lang="en-US"/>
          </a:p>
        </p:txBody>
      </p:sp>
    </p:spTree>
    <p:extLst>
      <p:ext uri="{BB962C8B-B14F-4D97-AF65-F5344CB8AC3E}">
        <p14:creationId xmlns:p14="http://schemas.microsoft.com/office/powerpoint/2010/main" val="597564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(3)(e) The commission may, after such investigation as it deems necessary, order informal remedial</a:t>
            </a:r>
          </a:p>
          <a:p>
            <a:r>
              <a:rPr lang="en-US" dirty="0"/>
              <a:t>action; order a formal hearing to be held before it concerning the removal, retirement,</a:t>
            </a:r>
          </a:p>
          <a:p>
            <a:r>
              <a:rPr lang="en-US" dirty="0"/>
              <a:t>suspension, censure, reprimand, or other discipline of a justice or a judge; or request the supreme</a:t>
            </a:r>
          </a:p>
          <a:p>
            <a:r>
              <a:rPr lang="en-US" dirty="0"/>
              <a:t>court to appoint three special masters, who shall be justices or judges of courts of record, to hear</a:t>
            </a:r>
          </a:p>
          <a:p>
            <a:r>
              <a:rPr lang="en-US" dirty="0"/>
              <a:t>and take evidence in any such matter and to report thereon to the commission. After a formal</a:t>
            </a:r>
          </a:p>
          <a:p>
            <a:r>
              <a:rPr lang="en-US" dirty="0"/>
              <a:t>hearing or after considering the record and report of the masters, if the commission finds good</a:t>
            </a:r>
          </a:p>
          <a:p>
            <a:r>
              <a:rPr lang="en-US" dirty="0"/>
              <a:t>cause therefor, it may take informal remedial action, or it may recommend to the supreme court</a:t>
            </a:r>
          </a:p>
          <a:p>
            <a:r>
              <a:rPr lang="en-US" dirty="0"/>
              <a:t>the removal, retirement, suspension, censure, reprimand, or discipline, as the case may be, of the</a:t>
            </a:r>
          </a:p>
          <a:p>
            <a:r>
              <a:rPr lang="en-US" dirty="0"/>
              <a:t>justice or judge. The commission may also recommend that the costs of its investigation and</a:t>
            </a:r>
          </a:p>
          <a:p>
            <a:r>
              <a:rPr lang="en-US" dirty="0"/>
              <a:t>hearing be assessed against such justice or judge.</a:t>
            </a:r>
          </a:p>
          <a:p>
            <a:endParaRPr lang="en-US" dirty="0"/>
          </a:p>
        </p:txBody>
      </p:sp>
      <p:sp>
        <p:nvSpPr>
          <p:cNvPr id="4" name="Slide Number Placeholder 3"/>
          <p:cNvSpPr>
            <a:spLocks noGrp="1"/>
          </p:cNvSpPr>
          <p:nvPr>
            <p:ph type="sldNum" sz="quarter" idx="5"/>
          </p:nvPr>
        </p:nvSpPr>
        <p:spPr/>
        <p:txBody>
          <a:bodyPr/>
          <a:lstStyle/>
          <a:p>
            <a:fld id="{9A9028BC-E99D-4228-B9C5-F7663B478A00}" type="slidenum">
              <a:rPr lang="en-US" smtClean="0"/>
              <a:t>7</a:t>
            </a:fld>
            <a:endParaRPr lang="en-US"/>
          </a:p>
        </p:txBody>
      </p:sp>
    </p:spTree>
    <p:extLst>
      <p:ext uri="{BB962C8B-B14F-4D97-AF65-F5344CB8AC3E}">
        <p14:creationId xmlns:p14="http://schemas.microsoft.com/office/powerpoint/2010/main" val="1770389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9028BC-E99D-4228-B9C5-F7663B478A00}" type="slidenum">
              <a:rPr lang="en-US" smtClean="0"/>
              <a:t>11</a:t>
            </a:fld>
            <a:endParaRPr lang="en-US"/>
          </a:p>
        </p:txBody>
      </p:sp>
    </p:spTree>
    <p:extLst>
      <p:ext uri="{BB962C8B-B14F-4D97-AF65-F5344CB8AC3E}">
        <p14:creationId xmlns:p14="http://schemas.microsoft.com/office/powerpoint/2010/main" val="580972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2/17/2023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Proposed changes to CO Judicial Discipline Process</a:t>
            </a:r>
          </a:p>
        </p:txBody>
      </p:sp>
      <p:sp>
        <p:nvSpPr>
          <p:cNvPr id="3" name="Subtitle 2"/>
          <p:cNvSpPr>
            <a:spLocks noGrp="1"/>
          </p:cNvSpPr>
          <p:nvPr>
            <p:ph type="subTitle" idx="1"/>
          </p:nvPr>
        </p:nvSpPr>
        <p:spPr>
          <a:xfrm>
            <a:off x="1411111" y="4989689"/>
            <a:ext cx="10780889" cy="1738489"/>
          </a:xfrm>
        </p:spPr>
        <p:txBody>
          <a:bodyPr>
            <a:normAutofit lnSpcReduction="10000"/>
          </a:bodyPr>
          <a:lstStyle/>
          <a:p>
            <a:r>
              <a:rPr lang="en-US" sz="3600" b="1" dirty="0"/>
              <a:t>Terri Carver</a:t>
            </a:r>
          </a:p>
          <a:p>
            <a:r>
              <a:rPr lang="en-US" sz="3600" b="1" dirty="0"/>
              <a:t>Former State Representative; Vice-Chair, Interim Judicial </a:t>
            </a:r>
            <a:r>
              <a:rPr lang="en-US" sz="3600" b="1"/>
              <a:t>Discipline Committee</a:t>
            </a:r>
            <a:endParaRPr lang="en-US" sz="3600" b="1" dirty="0"/>
          </a:p>
        </p:txBody>
      </p:sp>
    </p:spTree>
    <p:extLst>
      <p:ext uri="{BB962C8B-B14F-4D97-AF65-F5344CB8AC3E}">
        <p14:creationId xmlns:p14="http://schemas.microsoft.com/office/powerpoint/2010/main" val="996343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80FA6-235A-9618-7E32-BCA9F060F3C9}"/>
              </a:ext>
            </a:extLst>
          </p:cNvPr>
          <p:cNvSpPr>
            <a:spLocks noGrp="1"/>
          </p:cNvSpPr>
          <p:nvPr>
            <p:ph type="title"/>
          </p:nvPr>
        </p:nvSpPr>
        <p:spPr/>
        <p:txBody>
          <a:bodyPr/>
          <a:lstStyle/>
          <a:p>
            <a:r>
              <a:rPr lang="en-US" dirty="0"/>
              <a:t>Discussion on Changes</a:t>
            </a:r>
          </a:p>
        </p:txBody>
      </p:sp>
      <p:sp>
        <p:nvSpPr>
          <p:cNvPr id="3" name="Content Placeholder 2">
            <a:extLst>
              <a:ext uri="{FF2B5EF4-FFF2-40B4-BE49-F238E27FC236}">
                <a16:creationId xmlns:a16="http://schemas.microsoft.com/office/drawing/2014/main" id="{86B66972-3AC6-1765-6BF4-1B54AD4B397E}"/>
              </a:ext>
            </a:extLst>
          </p:cNvPr>
          <p:cNvSpPr>
            <a:spLocks noGrp="1"/>
          </p:cNvSpPr>
          <p:nvPr>
            <p:ph idx="1"/>
          </p:nvPr>
        </p:nvSpPr>
        <p:spPr/>
        <p:txBody>
          <a:bodyPr>
            <a:normAutofit/>
          </a:bodyPr>
          <a:lstStyle/>
          <a:p>
            <a:r>
              <a:rPr lang="en-US" sz="2800" dirty="0"/>
              <a:t>Independent processes for Investigation, Adjudication, and Appellate review</a:t>
            </a:r>
          </a:p>
          <a:p>
            <a:r>
              <a:rPr lang="en-US" sz="2800" dirty="0"/>
              <a:t>Eliminate Predominant Role of Judges and Justices in Independent Adjudicative Function</a:t>
            </a:r>
          </a:p>
          <a:p>
            <a:r>
              <a:rPr lang="en-US" sz="2800" dirty="0"/>
              <a:t>Members of Adjudicative Board (Trial Judges, Lawyers, Citizens)</a:t>
            </a:r>
          </a:p>
          <a:p>
            <a:r>
              <a:rPr lang="en-US" sz="2800" dirty="0"/>
              <a:t>Appellate review</a:t>
            </a:r>
          </a:p>
        </p:txBody>
      </p:sp>
    </p:spTree>
    <p:extLst>
      <p:ext uri="{BB962C8B-B14F-4D97-AF65-F5344CB8AC3E}">
        <p14:creationId xmlns:p14="http://schemas.microsoft.com/office/powerpoint/2010/main" val="1890262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Confidentiality </a:t>
            </a:r>
          </a:p>
        </p:txBody>
      </p:sp>
      <p:sp>
        <p:nvSpPr>
          <p:cNvPr id="3" name="Content Placeholder 2"/>
          <p:cNvSpPr>
            <a:spLocks noGrp="1"/>
          </p:cNvSpPr>
          <p:nvPr>
            <p:ph idx="1"/>
          </p:nvPr>
        </p:nvSpPr>
        <p:spPr/>
        <p:txBody>
          <a:bodyPr/>
          <a:lstStyle/>
          <a:p>
            <a:r>
              <a:rPr lang="en-US" dirty="0"/>
              <a:t>Constitutional Basis, Article VI, Section 23, CO Constitution:</a:t>
            </a:r>
          </a:p>
          <a:p>
            <a:pPr lvl="2"/>
            <a:r>
              <a:rPr lang="en-US" sz="1800" dirty="0"/>
              <a:t>(3) g) “</a:t>
            </a:r>
            <a:r>
              <a:rPr lang="en-US" sz="1800" b="1" dirty="0"/>
              <a:t>Prior to the filing of a recommendation to the supreme court by the commission against any justice or judge</a:t>
            </a:r>
            <a:r>
              <a:rPr lang="en-US" sz="1800" dirty="0"/>
              <a:t>, all papers filed with and proceedings before the commission on judicial discipline or masters appointed by the supreme court, pursuant to this subsection (3), shall be confidential, and the filing of papers with and the giving of testimony before the commission or the masters shall be privileged;</a:t>
            </a:r>
          </a:p>
          <a:p>
            <a:pPr lvl="2"/>
            <a:r>
              <a:rPr lang="en-US" sz="1800" b="1" dirty="0"/>
              <a:t>Proposed:  Confidential until formal proceedings initiated at Independent Adjudicative Board.  Adjudication process and appellate review is public.  </a:t>
            </a:r>
          </a:p>
          <a:p>
            <a:pPr lvl="2"/>
            <a:endParaRPr lang="en-US" sz="1800" dirty="0"/>
          </a:p>
        </p:txBody>
      </p:sp>
    </p:spTree>
    <p:extLst>
      <p:ext uri="{BB962C8B-B14F-4D97-AF65-F5344CB8AC3E}">
        <p14:creationId xmlns:p14="http://schemas.microsoft.com/office/powerpoint/2010/main" val="1784802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1CAC5-29DB-84ED-CF94-ED36F501B1AB}"/>
              </a:ext>
            </a:extLst>
          </p:cNvPr>
          <p:cNvSpPr>
            <a:spLocks noGrp="1"/>
          </p:cNvSpPr>
          <p:nvPr>
            <p:ph type="title"/>
          </p:nvPr>
        </p:nvSpPr>
        <p:spPr/>
        <p:txBody>
          <a:bodyPr/>
          <a:lstStyle/>
          <a:p>
            <a:r>
              <a:rPr lang="en-US" dirty="0"/>
              <a:t>Complainant Rights</a:t>
            </a:r>
          </a:p>
        </p:txBody>
      </p:sp>
      <p:sp>
        <p:nvSpPr>
          <p:cNvPr id="3" name="Content Placeholder 2">
            <a:extLst>
              <a:ext uri="{FF2B5EF4-FFF2-40B4-BE49-F238E27FC236}">
                <a16:creationId xmlns:a16="http://schemas.microsoft.com/office/drawing/2014/main" id="{9FEE4523-6524-B37E-0619-0A8F075726DC}"/>
              </a:ext>
            </a:extLst>
          </p:cNvPr>
          <p:cNvSpPr>
            <a:spLocks noGrp="1"/>
          </p:cNvSpPr>
          <p:nvPr>
            <p:ph idx="1"/>
          </p:nvPr>
        </p:nvSpPr>
        <p:spPr/>
        <p:txBody>
          <a:bodyPr>
            <a:normAutofit fontScale="92500" lnSpcReduction="10000"/>
          </a:bodyPr>
          <a:lstStyle/>
          <a:p>
            <a:r>
              <a:rPr lang="en-US" sz="4000" dirty="0"/>
              <a:t> Right to be kept informed</a:t>
            </a:r>
          </a:p>
          <a:p>
            <a:r>
              <a:rPr lang="en-US" sz="4000" dirty="0"/>
              <a:t>Anonymous and Confidential Reporting </a:t>
            </a:r>
          </a:p>
          <a:p>
            <a:r>
              <a:rPr lang="en-US" sz="4000" dirty="0"/>
              <a:t>General Assembly to address in legislation</a:t>
            </a:r>
          </a:p>
          <a:p>
            <a:r>
              <a:rPr lang="en-US" sz="4000" dirty="0"/>
              <a:t>Possible bill on Ombudsman</a:t>
            </a:r>
          </a:p>
        </p:txBody>
      </p:sp>
    </p:spTree>
    <p:extLst>
      <p:ext uri="{BB962C8B-B14F-4D97-AF65-F5344CB8AC3E}">
        <p14:creationId xmlns:p14="http://schemas.microsoft.com/office/powerpoint/2010/main" val="245499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B86E5-F23E-3D64-0094-E153138C65F8}"/>
              </a:ext>
            </a:extLst>
          </p:cNvPr>
          <p:cNvSpPr>
            <a:spLocks noGrp="1"/>
          </p:cNvSpPr>
          <p:nvPr>
            <p:ph type="title"/>
          </p:nvPr>
        </p:nvSpPr>
        <p:spPr/>
        <p:txBody>
          <a:bodyPr/>
          <a:lstStyle/>
          <a:p>
            <a:r>
              <a:rPr lang="en-US" dirty="0"/>
              <a:t>Public Transparency</a:t>
            </a:r>
          </a:p>
        </p:txBody>
      </p:sp>
      <p:sp>
        <p:nvSpPr>
          <p:cNvPr id="3" name="Content Placeholder 2">
            <a:extLst>
              <a:ext uri="{FF2B5EF4-FFF2-40B4-BE49-F238E27FC236}">
                <a16:creationId xmlns:a16="http://schemas.microsoft.com/office/drawing/2014/main" id="{D5CEAE96-98B1-5870-3523-C1007585BAF7}"/>
              </a:ext>
            </a:extLst>
          </p:cNvPr>
          <p:cNvSpPr>
            <a:spLocks noGrp="1"/>
          </p:cNvSpPr>
          <p:nvPr>
            <p:ph idx="1"/>
          </p:nvPr>
        </p:nvSpPr>
        <p:spPr/>
        <p:txBody>
          <a:bodyPr>
            <a:normAutofit/>
          </a:bodyPr>
          <a:lstStyle/>
          <a:p>
            <a:r>
              <a:rPr lang="en-US" sz="3200" dirty="0"/>
              <a:t>Confidentiality</a:t>
            </a:r>
          </a:p>
          <a:p>
            <a:r>
              <a:rPr lang="en-US" sz="3200" dirty="0"/>
              <a:t>Public access to information on Discipline Process</a:t>
            </a:r>
          </a:p>
          <a:p>
            <a:r>
              <a:rPr lang="en-US" sz="3200" dirty="0"/>
              <a:t>Complainant Rights</a:t>
            </a:r>
          </a:p>
          <a:p>
            <a:pPr lvl="1"/>
            <a:r>
              <a:rPr lang="en-US" sz="3200" dirty="0"/>
              <a:t>Anonymous and Confidential Reporting v. Public Right to Know and Due Process</a:t>
            </a:r>
          </a:p>
        </p:txBody>
      </p:sp>
    </p:spTree>
    <p:extLst>
      <p:ext uri="{BB962C8B-B14F-4D97-AF65-F5344CB8AC3E}">
        <p14:creationId xmlns:p14="http://schemas.microsoft.com/office/powerpoint/2010/main" val="3136907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Rule-making </a:t>
            </a:r>
          </a:p>
        </p:txBody>
      </p:sp>
      <p:sp>
        <p:nvSpPr>
          <p:cNvPr id="3" name="Content Placeholder 2"/>
          <p:cNvSpPr>
            <a:spLocks noGrp="1"/>
          </p:cNvSpPr>
          <p:nvPr>
            <p:ph idx="1"/>
          </p:nvPr>
        </p:nvSpPr>
        <p:spPr/>
        <p:txBody>
          <a:bodyPr>
            <a:noAutofit/>
          </a:bodyPr>
          <a:lstStyle/>
          <a:p>
            <a:r>
              <a:rPr lang="en-US" sz="2400" dirty="0"/>
              <a:t>(3) h) The supreme court shall by rule provide for procedures before the commission on judicial discipline, the masters, and the supreme court. The rules shall also provide the standards and degree of proof to be applied by the commission in its proceedings. </a:t>
            </a:r>
          </a:p>
          <a:p>
            <a:r>
              <a:rPr lang="en-US" sz="2400" b="1" dirty="0"/>
              <a:t>Changes:  </a:t>
            </a:r>
          </a:p>
          <a:p>
            <a:pPr lvl="1"/>
            <a:r>
              <a:rPr lang="en-US" sz="2400" b="1" dirty="0"/>
              <a:t>Commission on Judicial Discipline</a:t>
            </a:r>
          </a:p>
          <a:p>
            <a:pPr lvl="1"/>
            <a:r>
              <a:rPr lang="en-US" sz="2400" b="1" dirty="0"/>
              <a:t>Adjudicative Board</a:t>
            </a:r>
          </a:p>
        </p:txBody>
      </p:sp>
    </p:spTree>
    <p:extLst>
      <p:ext uri="{BB962C8B-B14F-4D97-AF65-F5344CB8AC3E}">
        <p14:creationId xmlns:p14="http://schemas.microsoft.com/office/powerpoint/2010/main" val="1050841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t>QUESTIONS? </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84568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a:xfrm>
            <a:off x="2680652" y="2080953"/>
            <a:ext cx="8915400" cy="4736869"/>
          </a:xfrm>
        </p:spPr>
        <p:txBody>
          <a:bodyPr>
            <a:normAutofit fontScale="92500" lnSpcReduction="20000"/>
          </a:bodyPr>
          <a:lstStyle/>
          <a:p>
            <a:r>
              <a:rPr lang="en-US" sz="2800" dirty="0"/>
              <a:t> </a:t>
            </a:r>
            <a:r>
              <a:rPr lang="en-US" sz="3600" dirty="0"/>
              <a:t>Allegations of Judicial Misconduct</a:t>
            </a:r>
          </a:p>
          <a:p>
            <a:endParaRPr lang="en-US" sz="3600" dirty="0"/>
          </a:p>
          <a:p>
            <a:r>
              <a:rPr lang="en-US" sz="3600" dirty="0"/>
              <a:t>Senate Bill 22-201</a:t>
            </a:r>
          </a:p>
          <a:p>
            <a:endParaRPr lang="en-US" sz="3600" dirty="0"/>
          </a:p>
          <a:p>
            <a:r>
              <a:rPr lang="en-US" sz="3600" dirty="0"/>
              <a:t>Interim Legislative Committee on Judicial Discipline</a:t>
            </a:r>
          </a:p>
          <a:p>
            <a:endParaRPr lang="en-US" sz="3600" dirty="0"/>
          </a:p>
          <a:p>
            <a:r>
              <a:rPr lang="en-US" sz="3600" dirty="0"/>
              <a:t>Proposed Bills to Change Constitution and Statute</a:t>
            </a:r>
          </a:p>
          <a:p>
            <a:endParaRPr lang="en-US" sz="2800" dirty="0"/>
          </a:p>
          <a:p>
            <a:endParaRPr lang="en-US" sz="2800" dirty="0"/>
          </a:p>
        </p:txBody>
      </p:sp>
    </p:spTree>
    <p:extLst>
      <p:ext uri="{BB962C8B-B14F-4D97-AF65-F5344CB8AC3E}">
        <p14:creationId xmlns:p14="http://schemas.microsoft.com/office/powerpoint/2010/main" val="4157366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Allegations of Judicial  Misconduct</a:t>
            </a:r>
          </a:p>
        </p:txBody>
      </p:sp>
      <p:sp>
        <p:nvSpPr>
          <p:cNvPr id="3" name="Content Placeholder 2"/>
          <p:cNvSpPr>
            <a:spLocks noGrp="1"/>
          </p:cNvSpPr>
          <p:nvPr>
            <p:ph idx="1"/>
          </p:nvPr>
        </p:nvSpPr>
        <p:spPr/>
        <p:txBody>
          <a:bodyPr>
            <a:normAutofit lnSpcReduction="10000"/>
          </a:bodyPr>
          <a:lstStyle/>
          <a:p>
            <a:r>
              <a:rPr lang="en-US" sz="2000" dirty="0"/>
              <a:t>Media reports of judicial misconduct</a:t>
            </a:r>
          </a:p>
          <a:p>
            <a:pPr lvl="1"/>
            <a:r>
              <a:rPr lang="en-US" sz="2000" dirty="0"/>
              <a:t>a sole source contract with one of the employees </a:t>
            </a:r>
          </a:p>
          <a:p>
            <a:pPr lvl="1"/>
            <a:r>
              <a:rPr lang="en-US" sz="2000" dirty="0"/>
              <a:t>Whether past allegations of judicial misconduct were investigated</a:t>
            </a:r>
          </a:p>
          <a:p>
            <a:r>
              <a:rPr lang="en-US" sz="2000" dirty="0"/>
              <a:t>Legislators, AG, and other non-judicial agency representatives to hire independent investigators to investigate </a:t>
            </a:r>
          </a:p>
          <a:p>
            <a:pPr lvl="1"/>
            <a:r>
              <a:rPr lang="en-US" sz="2000" dirty="0"/>
              <a:t>Write the RFP for the investigation(s)</a:t>
            </a:r>
          </a:p>
          <a:p>
            <a:pPr lvl="1"/>
            <a:r>
              <a:rPr lang="en-US" sz="2000" dirty="0"/>
              <a:t>Evaluate bids and select contractors to conduct the investigations</a:t>
            </a:r>
          </a:p>
          <a:p>
            <a:pPr lvl="1"/>
            <a:r>
              <a:rPr lang="en-US" sz="2000" dirty="0"/>
              <a:t>Two investigatory reports completed in Summer 2022</a:t>
            </a:r>
          </a:p>
          <a:p>
            <a:pPr lvl="1"/>
            <a:endParaRPr lang="en-US" dirty="0"/>
          </a:p>
          <a:p>
            <a:pPr lvl="1"/>
            <a:endParaRPr lang="en-US" dirty="0"/>
          </a:p>
        </p:txBody>
      </p:sp>
    </p:spTree>
    <p:extLst>
      <p:ext uri="{BB962C8B-B14F-4D97-AF65-F5344CB8AC3E}">
        <p14:creationId xmlns:p14="http://schemas.microsoft.com/office/powerpoint/2010/main" val="282836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2022 Legislative Session – Senate Bill 22-201</a:t>
            </a:r>
          </a:p>
        </p:txBody>
      </p:sp>
      <p:sp>
        <p:nvSpPr>
          <p:cNvPr id="3" name="Content Placeholder 2"/>
          <p:cNvSpPr>
            <a:spLocks noGrp="1"/>
          </p:cNvSpPr>
          <p:nvPr>
            <p:ph idx="1"/>
          </p:nvPr>
        </p:nvSpPr>
        <p:spPr/>
        <p:txBody>
          <a:bodyPr>
            <a:noAutofit/>
          </a:bodyPr>
          <a:lstStyle/>
          <a:p>
            <a:r>
              <a:rPr lang="en-US" sz="3200" dirty="0"/>
              <a:t>Independent Funding for Commission on Judicial Discipline</a:t>
            </a:r>
          </a:p>
          <a:p>
            <a:r>
              <a:rPr lang="en-US" sz="3200" dirty="0"/>
              <a:t>Information-sharing between Judicial Branch and Commission on Judicial Discipline</a:t>
            </a:r>
          </a:p>
          <a:p>
            <a:r>
              <a:rPr lang="en-US" sz="3200" dirty="0"/>
              <a:t>Interim Committee on Judicial Discipline </a:t>
            </a:r>
          </a:p>
        </p:txBody>
      </p:sp>
    </p:spTree>
    <p:extLst>
      <p:ext uri="{BB962C8B-B14F-4D97-AF65-F5344CB8AC3E}">
        <p14:creationId xmlns:p14="http://schemas.microsoft.com/office/powerpoint/2010/main" val="920499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84B25-460F-8860-4331-380369AE36A6}"/>
              </a:ext>
            </a:extLst>
          </p:cNvPr>
          <p:cNvSpPr>
            <a:spLocks noGrp="1"/>
          </p:cNvSpPr>
          <p:nvPr>
            <p:ph type="title"/>
          </p:nvPr>
        </p:nvSpPr>
        <p:spPr/>
        <p:txBody>
          <a:bodyPr/>
          <a:lstStyle/>
          <a:p>
            <a:r>
              <a:rPr lang="en-US" dirty="0"/>
              <a:t>Judicial Discipline Process - Issues</a:t>
            </a:r>
          </a:p>
        </p:txBody>
      </p:sp>
      <p:sp>
        <p:nvSpPr>
          <p:cNvPr id="3" name="Content Placeholder 2">
            <a:extLst>
              <a:ext uri="{FF2B5EF4-FFF2-40B4-BE49-F238E27FC236}">
                <a16:creationId xmlns:a16="http://schemas.microsoft.com/office/drawing/2014/main" id="{E238BD75-3D9C-C850-88C9-E306D18746F0}"/>
              </a:ext>
            </a:extLst>
          </p:cNvPr>
          <p:cNvSpPr>
            <a:spLocks noGrp="1"/>
          </p:cNvSpPr>
          <p:nvPr>
            <p:ph idx="1"/>
          </p:nvPr>
        </p:nvSpPr>
        <p:spPr/>
        <p:txBody>
          <a:bodyPr>
            <a:normAutofit fontScale="92500" lnSpcReduction="10000"/>
          </a:bodyPr>
          <a:lstStyle/>
          <a:p>
            <a:r>
              <a:rPr lang="en-US" sz="2800" dirty="0"/>
              <a:t>Investigations, Adjudication, Appellate Review</a:t>
            </a:r>
          </a:p>
          <a:p>
            <a:pPr lvl="1"/>
            <a:r>
              <a:rPr lang="en-US" sz="2400" dirty="0"/>
              <a:t>Separate Entities or Combined</a:t>
            </a:r>
          </a:p>
          <a:p>
            <a:pPr lvl="1"/>
            <a:r>
              <a:rPr lang="en-US" sz="2400" dirty="0"/>
              <a:t>Role of Justices/Judges in the Process</a:t>
            </a:r>
          </a:p>
          <a:p>
            <a:endParaRPr lang="en-US" sz="2800" dirty="0"/>
          </a:p>
          <a:p>
            <a:r>
              <a:rPr lang="en-US" sz="2800" dirty="0"/>
              <a:t>Confidentiality v. Public Transparency</a:t>
            </a:r>
          </a:p>
          <a:p>
            <a:endParaRPr lang="en-US" sz="2800" dirty="0"/>
          </a:p>
          <a:p>
            <a:r>
              <a:rPr lang="en-US" sz="2800" dirty="0"/>
              <a:t>Complainant Rights &amp; Confidence in the Judicial Discipline System</a:t>
            </a:r>
          </a:p>
          <a:p>
            <a:endParaRPr lang="en-US" sz="2800" dirty="0"/>
          </a:p>
          <a:p>
            <a:endParaRPr lang="en-US" sz="2800" dirty="0"/>
          </a:p>
          <a:p>
            <a:pPr marL="457200" lvl="1" indent="0">
              <a:buNone/>
            </a:pPr>
            <a:endParaRPr lang="en-US" dirty="0"/>
          </a:p>
        </p:txBody>
      </p:sp>
    </p:spTree>
    <p:extLst>
      <p:ext uri="{BB962C8B-B14F-4D97-AF65-F5344CB8AC3E}">
        <p14:creationId xmlns:p14="http://schemas.microsoft.com/office/powerpoint/2010/main" val="244933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6F15E-9E05-569A-C656-3B1690D342EB}"/>
              </a:ext>
            </a:extLst>
          </p:cNvPr>
          <p:cNvSpPr>
            <a:spLocks noGrp="1"/>
          </p:cNvSpPr>
          <p:nvPr>
            <p:ph type="title"/>
          </p:nvPr>
        </p:nvSpPr>
        <p:spPr/>
        <p:txBody>
          <a:bodyPr/>
          <a:lstStyle/>
          <a:p>
            <a:r>
              <a:rPr lang="en-US" dirty="0"/>
              <a:t>Current Process</a:t>
            </a:r>
          </a:p>
        </p:txBody>
      </p:sp>
      <p:sp>
        <p:nvSpPr>
          <p:cNvPr id="3" name="Content Placeholder 2">
            <a:extLst>
              <a:ext uri="{FF2B5EF4-FFF2-40B4-BE49-F238E27FC236}">
                <a16:creationId xmlns:a16="http://schemas.microsoft.com/office/drawing/2014/main" id="{CFA8DA68-8126-5292-D93E-E825CD0C7164}"/>
              </a:ext>
            </a:extLst>
          </p:cNvPr>
          <p:cNvSpPr>
            <a:spLocks noGrp="1"/>
          </p:cNvSpPr>
          <p:nvPr>
            <p:ph idx="1"/>
          </p:nvPr>
        </p:nvSpPr>
        <p:spPr>
          <a:xfrm>
            <a:off x="2592925" y="2167467"/>
            <a:ext cx="8915400" cy="3777622"/>
          </a:xfrm>
        </p:spPr>
        <p:txBody>
          <a:bodyPr>
            <a:normAutofit/>
          </a:bodyPr>
          <a:lstStyle/>
          <a:p>
            <a:r>
              <a:rPr lang="en-US" sz="3600" dirty="0"/>
              <a:t>Commission on Judicial Discipline</a:t>
            </a:r>
          </a:p>
          <a:p>
            <a:endParaRPr lang="en-US" sz="3600" dirty="0"/>
          </a:p>
          <a:p>
            <a:r>
              <a:rPr lang="en-US" sz="3600" dirty="0"/>
              <a:t>Special masters</a:t>
            </a:r>
          </a:p>
          <a:p>
            <a:endParaRPr lang="en-US" sz="3600" dirty="0"/>
          </a:p>
          <a:p>
            <a:r>
              <a:rPr lang="en-US" sz="3600" dirty="0"/>
              <a:t>CO Supreme Court </a:t>
            </a:r>
          </a:p>
        </p:txBody>
      </p:sp>
    </p:spTree>
    <p:extLst>
      <p:ext uri="{BB962C8B-B14F-4D97-AF65-F5344CB8AC3E}">
        <p14:creationId xmlns:p14="http://schemas.microsoft.com/office/powerpoint/2010/main" val="2026001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Commission on Judicial Discipline </a:t>
            </a:r>
          </a:p>
        </p:txBody>
      </p:sp>
      <p:sp>
        <p:nvSpPr>
          <p:cNvPr id="3" name="Content Placeholder 2"/>
          <p:cNvSpPr>
            <a:spLocks noGrp="1"/>
          </p:cNvSpPr>
          <p:nvPr>
            <p:ph idx="1"/>
          </p:nvPr>
        </p:nvSpPr>
        <p:spPr/>
        <p:txBody>
          <a:bodyPr>
            <a:normAutofit/>
          </a:bodyPr>
          <a:lstStyle/>
          <a:p>
            <a:r>
              <a:rPr lang="en-US" dirty="0"/>
              <a:t>Investigates misconduct allegations against Justices/Judges.  </a:t>
            </a:r>
            <a:r>
              <a:rPr lang="en-US" b="1" dirty="0"/>
              <a:t>No change</a:t>
            </a:r>
            <a:r>
              <a:rPr lang="en-US" dirty="0"/>
              <a:t> </a:t>
            </a:r>
          </a:p>
          <a:p>
            <a:r>
              <a:rPr lang="en-US" dirty="0"/>
              <a:t>If allegations substantiated, determines whether informal remedial action or formal proceedings warranted.  </a:t>
            </a:r>
            <a:r>
              <a:rPr lang="en-US" b="1" dirty="0"/>
              <a:t>No change</a:t>
            </a:r>
          </a:p>
          <a:p>
            <a:r>
              <a:rPr lang="en-US" dirty="0"/>
              <a:t>Commission can conduct formal proceedings or may request Supreme Court to appoint justices or judges to sit as special masters to conduct formal proceedings (hear evidence and make report back to Commission). </a:t>
            </a:r>
            <a:r>
              <a:rPr lang="en-US" b="1" dirty="0"/>
              <a:t>Change – Independent Adjudicative Board</a:t>
            </a:r>
            <a:endParaRPr lang="en-US" dirty="0"/>
          </a:p>
          <a:p>
            <a:r>
              <a:rPr lang="en-US" dirty="0"/>
              <a:t>Commission may take informal action or recommend disciplinary action to the CO Supreme Court. </a:t>
            </a:r>
            <a:r>
              <a:rPr lang="en-US" b="1" dirty="0"/>
              <a:t>Change – Appellate review</a:t>
            </a:r>
            <a:endParaRPr lang="en-US" dirty="0"/>
          </a:p>
        </p:txBody>
      </p:sp>
    </p:spTree>
    <p:extLst>
      <p:ext uri="{BB962C8B-B14F-4D97-AF65-F5344CB8AC3E}">
        <p14:creationId xmlns:p14="http://schemas.microsoft.com/office/powerpoint/2010/main" val="2485370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D959A-2349-A046-6E6C-8DB38F3B6E0F}"/>
              </a:ext>
            </a:extLst>
          </p:cNvPr>
          <p:cNvSpPr>
            <a:spLocks noGrp="1"/>
          </p:cNvSpPr>
          <p:nvPr>
            <p:ph type="title"/>
          </p:nvPr>
        </p:nvSpPr>
        <p:spPr/>
        <p:txBody>
          <a:bodyPr/>
          <a:lstStyle/>
          <a:p>
            <a:r>
              <a:rPr lang="en-US" dirty="0"/>
              <a:t>Independent Adjudicative Board</a:t>
            </a:r>
          </a:p>
        </p:txBody>
      </p:sp>
      <p:sp>
        <p:nvSpPr>
          <p:cNvPr id="3" name="Content Placeholder 2">
            <a:extLst>
              <a:ext uri="{FF2B5EF4-FFF2-40B4-BE49-F238E27FC236}">
                <a16:creationId xmlns:a16="http://schemas.microsoft.com/office/drawing/2014/main" id="{47BCEB56-C635-46B3-9ABC-386199C44324}"/>
              </a:ext>
            </a:extLst>
          </p:cNvPr>
          <p:cNvSpPr>
            <a:spLocks noGrp="1"/>
          </p:cNvSpPr>
          <p:nvPr>
            <p:ph idx="1"/>
          </p:nvPr>
        </p:nvSpPr>
        <p:spPr/>
        <p:txBody>
          <a:bodyPr>
            <a:noAutofit/>
          </a:bodyPr>
          <a:lstStyle/>
          <a:p>
            <a:r>
              <a:rPr lang="en-US" sz="3200" dirty="0"/>
              <a:t>Separate Entity from Commission and CO Supreme Court </a:t>
            </a:r>
          </a:p>
          <a:p>
            <a:r>
              <a:rPr lang="en-US" sz="3200" dirty="0"/>
              <a:t>Sit as trial court</a:t>
            </a:r>
          </a:p>
          <a:p>
            <a:r>
              <a:rPr lang="en-US" sz="3200" dirty="0"/>
              <a:t>Trial Judges, lawyers, and Members of Public</a:t>
            </a:r>
          </a:p>
          <a:p>
            <a:r>
              <a:rPr lang="en-US" sz="3200" dirty="0"/>
              <a:t>Judgment stands unless overturned by limited appellate review</a:t>
            </a:r>
          </a:p>
        </p:txBody>
      </p:sp>
    </p:spTree>
    <p:extLst>
      <p:ext uri="{BB962C8B-B14F-4D97-AF65-F5344CB8AC3E}">
        <p14:creationId xmlns:p14="http://schemas.microsoft.com/office/powerpoint/2010/main" val="1920227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7E5B8-4DDB-A806-244F-1945194FF096}"/>
              </a:ext>
            </a:extLst>
          </p:cNvPr>
          <p:cNvSpPr>
            <a:spLocks noGrp="1"/>
          </p:cNvSpPr>
          <p:nvPr>
            <p:ph type="title"/>
          </p:nvPr>
        </p:nvSpPr>
        <p:spPr/>
        <p:txBody>
          <a:bodyPr/>
          <a:lstStyle/>
          <a:p>
            <a:r>
              <a:rPr lang="en-US" dirty="0"/>
              <a:t>Appellate Review</a:t>
            </a:r>
          </a:p>
        </p:txBody>
      </p:sp>
      <p:sp>
        <p:nvSpPr>
          <p:cNvPr id="3" name="Content Placeholder 2">
            <a:extLst>
              <a:ext uri="{FF2B5EF4-FFF2-40B4-BE49-F238E27FC236}">
                <a16:creationId xmlns:a16="http://schemas.microsoft.com/office/drawing/2014/main" id="{49ABE985-28B3-9B2D-CF0B-5CB9821F2474}"/>
              </a:ext>
            </a:extLst>
          </p:cNvPr>
          <p:cNvSpPr>
            <a:spLocks noGrp="1"/>
          </p:cNvSpPr>
          <p:nvPr>
            <p:ph idx="1"/>
          </p:nvPr>
        </p:nvSpPr>
        <p:spPr/>
        <p:txBody>
          <a:bodyPr>
            <a:noAutofit/>
          </a:bodyPr>
          <a:lstStyle/>
          <a:p>
            <a:r>
              <a:rPr lang="en-US" sz="2400" dirty="0"/>
              <a:t>Current process:  De novo review of law and facts by CO Supreme Court</a:t>
            </a:r>
          </a:p>
          <a:p>
            <a:r>
              <a:rPr lang="en-US" sz="2400" dirty="0"/>
              <a:t>Changes:</a:t>
            </a:r>
          </a:p>
          <a:p>
            <a:pPr lvl="1"/>
            <a:r>
              <a:rPr lang="en-US" sz="2000" dirty="0"/>
              <a:t>New Special Tribunal of 7 Court of Appeals Judges if misconduct allegations involving Justice; </a:t>
            </a:r>
          </a:p>
          <a:p>
            <a:pPr lvl="1"/>
            <a:r>
              <a:rPr lang="en-US" sz="2000" dirty="0"/>
              <a:t>Special Tribunal - Random selection, not chosen by Supreme Court</a:t>
            </a:r>
          </a:p>
          <a:p>
            <a:pPr lvl="1"/>
            <a:r>
              <a:rPr lang="en-US" sz="2000" dirty="0"/>
              <a:t>Appellate review by Special Tribunal and Supreme Court:  Review matters of law de novo, factual matters for clearly erroneous, and sanctions for abuse of discretion</a:t>
            </a:r>
          </a:p>
        </p:txBody>
      </p:sp>
    </p:spTree>
    <p:extLst>
      <p:ext uri="{BB962C8B-B14F-4D97-AF65-F5344CB8AC3E}">
        <p14:creationId xmlns:p14="http://schemas.microsoft.com/office/powerpoint/2010/main" val="48890136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301</TotalTime>
  <Words>986</Words>
  <Application>Microsoft Office PowerPoint</Application>
  <PresentationFormat>Widescreen</PresentationFormat>
  <Paragraphs>111</Paragraphs>
  <Slides>15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Century Gothic</vt:lpstr>
      <vt:lpstr>Wingdings 3</vt:lpstr>
      <vt:lpstr>Wisp</vt:lpstr>
      <vt:lpstr>Proposed changes to CO Judicial Discipline Process</vt:lpstr>
      <vt:lpstr>Overview</vt:lpstr>
      <vt:lpstr>Background – Allegations of Judicial  Misconduct</vt:lpstr>
      <vt:lpstr>2022 Legislative Session – Senate Bill 22-201</vt:lpstr>
      <vt:lpstr>Judicial Discipline Process - Issues</vt:lpstr>
      <vt:lpstr>Current Process</vt:lpstr>
      <vt:lpstr>Commission on Judicial Discipline </vt:lpstr>
      <vt:lpstr>Independent Adjudicative Board</vt:lpstr>
      <vt:lpstr>Appellate Review</vt:lpstr>
      <vt:lpstr>Discussion on Changes</vt:lpstr>
      <vt:lpstr>Confidentiality </vt:lpstr>
      <vt:lpstr>Complainant Rights</vt:lpstr>
      <vt:lpstr>Public Transparency</vt:lpstr>
      <vt:lpstr>Rule-making </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changes to CO Judicial Discipline Process</dc:title>
  <dc:creator>Terri Carver</dc:creator>
  <cp:lastModifiedBy>Juliann Tricarico</cp:lastModifiedBy>
  <cp:revision>13</cp:revision>
  <dcterms:created xsi:type="dcterms:W3CDTF">2023-01-03T22:53:36Z</dcterms:created>
  <dcterms:modified xsi:type="dcterms:W3CDTF">2023-02-17T19:10:17Z</dcterms:modified>
</cp:coreProperties>
</file>